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3" autoAdjust="0"/>
    <p:restoredTop sz="88219" autoAdjust="0"/>
  </p:normalViewPr>
  <p:slideViewPr>
    <p:cSldViewPr snapToGrid="0">
      <p:cViewPr varScale="1">
        <p:scale>
          <a:sx n="54" d="100"/>
          <a:sy n="54" d="100"/>
        </p:scale>
        <p:origin x="792" y="60"/>
      </p:cViewPr>
      <p:guideLst/>
    </p:cSldViewPr>
  </p:slideViewPr>
  <p:notesTextViewPr>
    <p:cViewPr>
      <p:scale>
        <a:sx n="100" d="100"/>
        <a:sy n="100" d="100"/>
      </p:scale>
      <p:origin x="0" y="0"/>
    </p:cViewPr>
  </p:notesTextViewPr>
  <p:sorterViewPr>
    <p:cViewPr>
      <p:scale>
        <a:sx n="110" d="100"/>
        <a:sy n="110" d="100"/>
      </p:scale>
      <p:origin x="0" y="-13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or swagger-</a:t>
            </a:r>
            <a:r>
              <a:rPr lang="en-US" dirty="0" err="1"/>
              <a:t>codegen</a:t>
            </a:r>
            <a:r>
              <a:rPr lang="en-US" dirty="0"/>
              <a:t>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Avery know that this response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850523896"/>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 with the public key, i.e. everyone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3" name="TextBox 2">
            <a:extLst>
              <a:ext uri="{FF2B5EF4-FFF2-40B4-BE49-F238E27FC236}">
                <a16:creationId xmlns:a16="http://schemas.microsoft.com/office/drawing/2014/main" id="{6F0AC90D-F9C1-495C-AB16-F946334DA762}"/>
              </a:ext>
            </a:extLst>
          </p:cNvPr>
          <p:cNvSpPr txBox="1"/>
          <p:nvPr/>
        </p:nvSpPr>
        <p:spPr>
          <a:xfrm>
            <a:off x="838200" y="1426389"/>
            <a:ext cx="874518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confidential message to Blair, so they encrypt it with Blair's public key</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Avery had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8" name="TextBox 7">
            <a:extLst>
              <a:ext uri="{FF2B5EF4-FFF2-40B4-BE49-F238E27FC236}">
                <a16:creationId xmlns:a16="http://schemas.microsoft.com/office/drawing/2014/main" id="{6D74CC29-4D31-6AC2-9FA4-EDECAF9A9F2B}"/>
              </a:ext>
            </a:extLst>
          </p:cNvPr>
          <p:cNvSpPr txBox="1"/>
          <p:nvPr/>
        </p:nvSpPr>
        <p:spPr>
          <a:xfrm>
            <a:off x="838200" y="1426389"/>
            <a:ext cx="946755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message, and they want whoever reads to be confident that it was Avery who sent the message.</a:t>
            </a:r>
          </a:p>
        </p:txBody>
      </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
        <p:nvSpPr>
          <p:cNvPr id="3" name="This is an attack">
            <a:extLst>
              <a:ext uri="{FF2B5EF4-FFF2-40B4-BE49-F238E27FC236}">
                <a16:creationId xmlns:a16="http://schemas.microsoft.com/office/drawing/2014/main" id="{34563E21-02EE-62CE-F555-50491BA8589B}"/>
              </a:ext>
            </a:extLst>
          </p:cNvPr>
          <p:cNvSpPr txBox="1"/>
          <p:nvPr/>
        </p:nvSpPr>
        <p:spPr>
          <a:xfrm>
            <a:off x="3853486" y="3928237"/>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dirty="0"/>
              <a:t>Confidentiality: is information disclosed to unauthorized individuals?</a:t>
            </a:r>
          </a:p>
          <a:p>
            <a:pPr lvl="1"/>
            <a:r>
              <a:rPr lang="en-US" dirty="0"/>
              <a:t>Integrity: is code or data tampered with?</a:t>
            </a:r>
          </a:p>
          <a:p>
            <a:pPr lvl="1"/>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(or attack) that could compromise a security requirement</a:t>
            </a:r>
          </a:p>
          <a:p>
            <a:r>
              <a:rPr lang="en-US" dirty="0"/>
              <a:t>Vulnerability: a characteristic or flaw in system design or implementation, or in the security procedures, that, if exploited, could result in a threat</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a:p>
            <a:r>
              <a:rPr lang="en-US" dirty="0"/>
              <a:t>Security architecture: a set of mechanisms and policies that we build into our system to mitigate risks from threats</a:t>
            </a:r>
          </a:p>
          <a:p>
            <a:endParaRPr lang="en-US" dirty="0"/>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254" y="1812851"/>
            <a:ext cx="6412692" cy="3376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5732052" y="2710146"/>
            <a:ext cx="1544012" cy="461665"/>
          </a:xfrm>
          <a:prstGeom prst="rect">
            <a:avLst/>
          </a:prstGeom>
          <a:noFill/>
        </p:spPr>
        <p:txBody>
          <a:bodyPr wrap="none" rtlCol="0">
            <a:spAutoFit/>
          </a:bodyPr>
          <a:lstStyle/>
          <a:p>
            <a:r>
              <a:rPr lang="en-US" sz="1200" b="1" dirty="0">
                <a:solidFill>
                  <a:srgbClr val="C00000"/>
                </a:solidFill>
                <a:latin typeface="Consolas" panose="020B0609020204030204" pitchFamily="49" charset="0"/>
                <a:cs typeface="Consolas" panose="020B0609020204030204" pitchFamily="49" charset="0"/>
              </a:rPr>
              <a:t>Spoofing </a:t>
            </a:r>
            <a:r>
              <a:rPr lang="en-US" sz="1200" dirty="0">
                <a:solidFill>
                  <a:srgbClr val="C00000"/>
                </a:solidFill>
                <a:latin typeface="Consolas" panose="020B0609020204030204" pitchFamily="49" charset="0"/>
                <a:cs typeface="Consolas" panose="020B0609020204030204" pitchFamily="49" charset="0"/>
              </a:rPr>
              <a:t>due to </a:t>
            </a:r>
            <a:br>
              <a:rPr lang="en-US" sz="1200" dirty="0">
                <a:solidFill>
                  <a:srgbClr val="C00000"/>
                </a:solidFill>
                <a:latin typeface="Consolas" panose="020B0609020204030204" pitchFamily="49" charset="0"/>
                <a:cs typeface="Consolas" panose="020B0609020204030204" pitchFamily="49" charset="0"/>
              </a:rPr>
            </a:br>
            <a:r>
              <a:rPr lang="en-US" sz="1200" dirty="0">
                <a:solidFill>
                  <a:srgbClr val="C00000"/>
                </a:solidFill>
                <a:latin typeface="Consolas" panose="020B0609020204030204" pitchFamily="49" charset="0"/>
                <a:cs typeface="Consolas" panose="020B0609020204030204" pitchFamily="49" charset="0"/>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528551" y="1965375"/>
            <a:ext cx="1182757" cy="1015663"/>
          </a:xfrm>
          <a:prstGeom prst="rect">
            <a:avLst/>
          </a:prstGeom>
          <a:noFill/>
        </p:spPr>
        <p:txBody>
          <a:bodyPr wrap="square" rtlCol="0">
            <a:spAutoFit/>
          </a:bodyPr>
          <a:lstStyle/>
          <a:p>
            <a:r>
              <a:rPr lang="en-US" sz="1200" b="1" dirty="0">
                <a:solidFill>
                  <a:srgbClr val="0070C0"/>
                </a:solidFill>
                <a:latin typeface="Consolas" panose="020B0609020204030204" pitchFamily="49" charset="0"/>
                <a:cs typeface="Consolas" panose="020B0609020204030204" pitchFamily="49" charset="0"/>
              </a:rPr>
              <a:t>Spoofing </a:t>
            </a:r>
            <a:r>
              <a:rPr lang="en-US" sz="1200" dirty="0">
                <a:solidFill>
                  <a:srgbClr val="0070C0"/>
                </a:solidFill>
                <a:latin typeface="Consolas" panose="020B0609020204030204" pitchFamily="49" charset="0"/>
                <a:cs typeface="Consolas" panose="020B0609020204030204" pitchFamily="49" charset="0"/>
              </a:rPr>
              <a:t>due to 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6789162" y="3876962"/>
            <a:ext cx="1922146" cy="2862322"/>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Tampering </a:t>
            </a:r>
            <a:r>
              <a:rPr lang="en-US" sz="1200" dirty="0">
                <a:solidFill>
                  <a:schemeClr val="accent6">
                    <a:lumMod val="75000"/>
                  </a:schemeClr>
                </a:solidFill>
                <a:latin typeface="Consolas" panose="020B0609020204030204" pitchFamily="49" charset="0"/>
                <a:cs typeface="Consolas" panose="020B0609020204030204" pitchFamily="49" charset="0"/>
              </a:rPr>
              <a:t>due to injection attacks</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Privilege of escalation </a:t>
            </a:r>
            <a:r>
              <a:rPr lang="en-US" sz="1200" dirty="0">
                <a:solidFill>
                  <a:schemeClr val="accent6">
                    <a:lumMod val="75000"/>
                  </a:schemeClr>
                </a:solidFill>
                <a:latin typeface="Consolas" panose="020B0609020204030204" pitchFamily="49" charset="0"/>
                <a:cs typeface="Consolas" panose="020B0609020204030204" pitchFamily="49" charset="0"/>
              </a:rPr>
              <a:t>due to incorrect access control logic</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DOS </a:t>
            </a:r>
            <a:r>
              <a:rPr lang="en-US" sz="1200" dirty="0">
                <a:solidFill>
                  <a:schemeClr val="accent6">
                    <a:lumMod val="75000"/>
                  </a:schemeClr>
                </a:solidFill>
                <a:latin typeface="Consolas" panose="020B0609020204030204" pitchFamily="49" charset="0"/>
                <a:cs typeface="Consolas" panose="020B0609020204030204" pitchFamily="49" charset="0"/>
              </a:rPr>
              <a:t>due to absence of rate limiting</a:t>
            </a:r>
          </a:p>
        </p:txBody>
      </p:sp>
      <p:sp>
        <p:nvSpPr>
          <p:cNvPr id="10" name="TextBox 9">
            <a:extLst>
              <a:ext uri="{FF2B5EF4-FFF2-40B4-BE49-F238E27FC236}">
                <a16:creationId xmlns:a16="http://schemas.microsoft.com/office/drawing/2014/main" id="{8717C172-B390-7530-4D9A-0C3BACF0B8BA}"/>
              </a:ext>
            </a:extLst>
          </p:cNvPr>
          <p:cNvSpPr txBox="1"/>
          <p:nvPr/>
        </p:nvSpPr>
        <p:spPr>
          <a:xfrm>
            <a:off x="9982200" y="3923128"/>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Spoofing </a:t>
            </a:r>
            <a:r>
              <a:rPr lang="en-US" sz="1200" dirty="0">
                <a:solidFill>
                  <a:srgbClr val="7030A0"/>
                </a:solidFill>
                <a:latin typeface="Consolas" panose="020B0609020204030204" pitchFamily="49" charset="0"/>
                <a:cs typeface="Consolas" panose="020B0609020204030204" pitchFamily="49" charset="0"/>
              </a:rPr>
              <a:t>due to Absent/weak authentication (server-to-server)</a:t>
            </a:r>
          </a:p>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Repudiation </a:t>
            </a:r>
            <a:r>
              <a:rPr lang="en-US" sz="1200" dirty="0">
                <a:solidFill>
                  <a:srgbClr val="7030A0"/>
                </a:solidFill>
                <a:latin typeface="Consolas" panose="020B0609020204030204" pitchFamily="49" charset="0"/>
                <a:cs typeface="Consolas" panose="020B0609020204030204" pitchFamily="49" charset="0"/>
              </a:rPr>
              <a:t>due to no logging of caller identity</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lnSpcReduction="10000"/>
          </a:bodyPr>
          <a:lstStyle/>
          <a:p>
            <a:r>
              <a:rPr lang="en-US" dirty="0"/>
              <a:t>Prioritize and Fix</a:t>
            </a:r>
          </a:p>
          <a:p>
            <a:pPr lvl="1"/>
            <a:r>
              <a:rPr lang="en-US" dirty="0"/>
              <a:t>Aim to address manageable number of threats (e.g., 3)</a:t>
            </a:r>
          </a:p>
          <a:p>
            <a:r>
              <a:rPr lang="en-US" dirty="0"/>
              <a:t>Examples of Work Breakdown:</a:t>
            </a:r>
          </a:p>
          <a:p>
            <a:pPr lvl="1"/>
            <a:r>
              <a:rPr lang="en-US" sz="2800" dirty="0"/>
              <a:t>Prevent authorization bypass when accessing an API by creating session tokens for the server</a:t>
            </a:r>
          </a:p>
          <a:p>
            <a:pPr lvl="1"/>
            <a:r>
              <a:rPr lang="en-US" sz="2800" dirty="0"/>
              <a:t>Prevent XSS attack via user input by sanitizing all inputs</a:t>
            </a:r>
          </a:p>
          <a:p>
            <a:pPr lvl="1"/>
            <a:r>
              <a:rPr lang="en-US" sz="2800" dirty="0"/>
              <a:t>Prevent Denial of service for server from the internet by using a rate limit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7" name="Describe that security is a spectrum, and be able to define a realistic threat model for a given system…">
            <a:extLst>
              <a:ext uri="{FF2B5EF4-FFF2-40B4-BE49-F238E27FC236}">
                <a16:creationId xmlns:a16="http://schemas.microsoft.com/office/drawing/2014/main" id="{A70B5ABE-D525-5C93-4C48-E6BBF5709EB0}"/>
              </a:ext>
            </a:extLst>
          </p:cNvPr>
          <p:cNvSpPr txBox="1">
            <a:spLocks noGrp="1"/>
          </p:cNvSpPr>
          <p:nvPr>
            <p:ph idx="1"/>
          </p:nvPr>
        </p:nvSpPr>
        <p:spPr>
          <a:xfrm>
            <a:off x="838200" y="1500188"/>
            <a:ext cx="7886700" cy="4351337"/>
          </a:xfrm>
          <a:prstGeom prst="rect">
            <a:avLst/>
          </a:prstGeom>
        </p:spPr>
        <p:txBody>
          <a:bodyPr>
            <a:normAutofit/>
          </a:bodyPr>
          <a:lstStyle/>
          <a:p>
            <a:pPr marL="349250" indent="-349250">
              <a:buSzPct val="123000"/>
              <a:buChar char="•"/>
            </a:pPr>
            <a:r>
              <a:rPr lang="en-US"/>
              <a:t>You should now be able to:</a:t>
            </a:r>
            <a:endParaRPr lang="en-US" dirty="0"/>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r>
              <a:rPr lang="en-US" dirty="0"/>
              <a:t>.</a:t>
            </a:r>
          </a:p>
          <a:p>
            <a:r>
              <a:rPr lang="en-US" dirty="0"/>
              <a:t>How? By starting with </a:t>
            </a:r>
            <a:r>
              <a:rPr lang="en-US" b="1" dirty="0"/>
              <a:t>threat modeling</a:t>
            </a:r>
            <a:r>
              <a:rPr lang="en-US" dirty="0"/>
              <a: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58379</TotalTime>
  <Words>6697</Words>
  <Application>Microsoft Office PowerPoint</Application>
  <PresentationFormat>Widescreen</PresentationFormat>
  <Paragraphs>636</Paragraphs>
  <Slides>57</Slides>
  <Notes>50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Algerian</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Security Policy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Wand, Mitchell</cp:lastModifiedBy>
  <cp:revision>194</cp:revision>
  <dcterms:created xsi:type="dcterms:W3CDTF">2021-01-07T15:19:22Z</dcterms:created>
  <dcterms:modified xsi:type="dcterms:W3CDTF">2025-10-16T00:28:51Z</dcterms:modified>
</cp:coreProperties>
</file>